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0" r:id="rId3"/>
    <p:sldId id="263" r:id="rId4"/>
    <p:sldId id="259" r:id="rId5"/>
    <p:sldId id="277" r:id="rId6"/>
    <p:sldId id="262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121"/>
    <a:srgbClr val="D74144"/>
    <a:srgbClr val="9AC7D7"/>
    <a:srgbClr val="386789"/>
    <a:srgbClr val="E98335"/>
    <a:srgbClr val="F9F7F5"/>
    <a:srgbClr val="F1F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1"/>
    <p:restoredTop sz="94967"/>
  </p:normalViewPr>
  <p:slideViewPr>
    <p:cSldViewPr snapToGrid="0" snapToObjects="1">
      <p:cViewPr varScale="1">
        <p:scale>
          <a:sx n="138" d="100"/>
          <a:sy n="138" d="100"/>
        </p:scale>
        <p:origin x="184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FC768-BACC-B24D-B263-A367ACFD2653}" type="datetimeFigureOut">
              <a:rPr lang="en-US" smtClean="0"/>
              <a:t>7/19/21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6FC5B-5822-E146-9E95-015497457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9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6FC5B-5822-E146-9E95-015497457A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84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6FC5B-5822-E146-9E95-015497457A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6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01DDD2-80A4-BC47-BC48-3332F0F189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84073" y="196275"/>
            <a:ext cx="3823854" cy="17285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E2004-DEBF-2940-892F-071D00EB7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9477"/>
            <a:ext cx="9144000" cy="2114917"/>
          </a:xfrm>
        </p:spPr>
        <p:txBody>
          <a:bodyPr anchor="b"/>
          <a:lstStyle>
            <a:lvl1pPr algn="ctr">
              <a:defRPr sz="6000">
                <a:solidFill>
                  <a:srgbClr val="3867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A17C2-DAA2-AB4C-B068-E8BEACF05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647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E9833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6C03E2-74C1-8649-B599-257B072817E0}"/>
              </a:ext>
            </a:extLst>
          </p:cNvPr>
          <p:cNvSpPr/>
          <p:nvPr userDrawn="1"/>
        </p:nvSpPr>
        <p:spPr>
          <a:xfrm>
            <a:off x="10040384" y="6131169"/>
            <a:ext cx="2151616" cy="726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79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2074-2167-F54C-AD94-6438ECEB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4E341-25C4-274F-87E6-C52EFEEA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5320" y="3259789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775F2-B94F-104A-A25C-982BC789A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E1497-D33C-9442-937E-2C2472D59668}" type="datetimeFigureOut">
              <a:rPr lang="en-US" smtClean="0"/>
              <a:t>7/19/21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0EA03-27C3-5B46-9AB0-27B761D6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1CF1D-EA80-BB4E-AD0C-DE882E937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64313C-2EFF-7B42-A496-E3EBDF99B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17623-1AE3-6645-923F-604C42A5E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ABDB5-EE34-4943-A1D7-13B58A78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E1497-D33C-9442-937E-2C2472D59668}" type="datetimeFigureOut">
              <a:rPr lang="en-US" smtClean="0"/>
              <a:t>7/19/21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1E16-17B4-594F-A8BE-DCE0806EC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6E0C9-6EAB-CF48-80C5-C70D8A2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7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9102-CB49-3B4B-BECB-797CFCF31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7414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C5B3A-D624-B948-BDED-2CDC06AFE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3924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/>
            </a:lvl1pPr>
            <a:lvl2pPr marL="457200" indent="0">
              <a:buFont typeface="Arial" panose="020B0604020202020204" pitchFamily="34" charset="0"/>
              <a:buNone/>
              <a:defRPr sz="1800" b="1"/>
            </a:lvl2pPr>
            <a:lvl3pPr>
              <a:defRPr sz="1600"/>
            </a:lvl3pPr>
            <a:lvl4pPr marL="1600200" indent="-228600">
              <a:buFont typeface="Courier New" panose="02070309020205020404" pitchFamily="49" charset="0"/>
              <a:buChar char="o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E74EB-2573-AC46-8660-F2EA4E2F6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B222B-E215-0F40-8944-F24BC6FE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4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E039-76CA-354B-89EB-42694A03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EA2B0-2204-0B4B-B8FC-0991EF7A3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96D4-0E95-2149-B8F3-EFCC64D8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72D4-6D6F-2E4A-B8EC-95B246B6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5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D2D66-0415-E24D-BB49-A563FB3E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259DD-9861-ED49-86D4-9A1BBB837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B2E3E-68C4-204D-9C25-5B4FEA24D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D5144-30AC-364F-A629-A3D07749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D5FC0-AF78-9B46-BDB1-287966B3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1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4AE53-E57D-4549-8222-EE2B32C0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18170-CFC7-C646-8FD8-926C76524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B16AF-7671-3C45-A609-85B858EE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92B5E-BD5E-794C-98AF-D2A2F021F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E1107-7777-674A-9B9A-4F9E3BD5C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8EB46D-4AEA-B94E-BF3A-93340BA2A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3C0C6E-C155-1E45-AED2-B9393694A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36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3108-8E0B-A64B-99A3-E4D86F3F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C5BAFE-961F-E241-B716-F0C52484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49008-14C3-7242-9846-CBDCC049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4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778210-EC53-C44B-9980-FF69313411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E1497-D33C-9442-937E-2C2472D59668}" type="datetimeFigureOut">
              <a:rPr lang="en-US" smtClean="0"/>
              <a:t>7/19/21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8C4FF-FE75-6148-A123-45044B72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067A8-255F-294F-9DDC-BA1C0D32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7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81C4C8-76A7-0544-9723-39D923BFAE8E}"/>
              </a:ext>
            </a:extLst>
          </p:cNvPr>
          <p:cNvSpPr/>
          <p:nvPr userDrawn="1"/>
        </p:nvSpPr>
        <p:spPr>
          <a:xfrm>
            <a:off x="0" y="1"/>
            <a:ext cx="5017477" cy="6858000"/>
          </a:xfrm>
          <a:prstGeom prst="rect">
            <a:avLst/>
          </a:prstGeom>
          <a:solidFill>
            <a:srgbClr val="D74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1212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D6E5A-1EDA-094D-8302-69D35EAE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9AC7D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EF73D-5432-F944-AEDD-DBD519A37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2pPr>
            <a:lvl3pPr marL="12573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3pPr>
            <a:lvl4pPr marL="16573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2000"/>
            </a:lvl4pPr>
            <a:lvl5pPr marL="2114550" marR="0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6C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1807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57300" marR="0" lvl="2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6C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6C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6C6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06280-7850-0841-BB7D-A9049FA7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B17E4-609B-184A-85A5-81D3709B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E1497-D33C-9442-937E-2C2472D59668}" type="datetimeFigureOut">
              <a:rPr lang="en-US" smtClean="0"/>
              <a:t>7/19/21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DC3DE-954F-884B-B907-FC378EC0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1CB3A-5AB1-1540-8D6C-0EC1811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3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F9868-D782-F947-B51D-E8BE9D32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2F01F7-4EAF-5D41-873B-8A1E6E5F2A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87815" y="0"/>
            <a:ext cx="7104185" cy="687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C29A7-FE60-C544-BA6F-51F8DA81D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10BCC-0797-A044-A629-AB180C3E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E1497-D33C-9442-937E-2C2472D59668}" type="datetimeFigureOut">
              <a:rPr lang="en-US" smtClean="0"/>
              <a:t>7/19/21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BB8A2-2702-074E-9469-2BB4BE44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417168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EA5C3-B66F-FE44-9FB9-3D34FBB3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6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B9B872-C336-2947-8989-807C1248CED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668000" y="6128602"/>
            <a:ext cx="1366982" cy="61792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69D72-CC15-DA4A-AF77-55C49205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6EB08-A09E-CF44-8A25-E4FE969E8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8461" y="6356350"/>
            <a:ext cx="509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83FAC-7946-224F-A60C-B95B325669D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297B8E-1912-804D-B40A-7A8434901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8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DBAE0CF-CC85-8345-B19D-5BFF5A536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199" y="6356350"/>
            <a:ext cx="819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South Dakota Gives | Regional Training</a:t>
            </a:r>
          </a:p>
        </p:txBody>
      </p:sp>
    </p:spTree>
    <p:extLst>
      <p:ext uri="{BB962C8B-B14F-4D97-AF65-F5344CB8AC3E}">
        <p14:creationId xmlns:p14="http://schemas.microsoft.com/office/powerpoint/2010/main" val="419138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74144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lang="en-US" sz="2400" b="0" u="none" kern="1200" noProof="0" dirty="0" smtClean="0">
          <a:solidFill>
            <a:srgbClr val="9AC7D7"/>
          </a:solidFill>
          <a:latin typeface="+mn-lt"/>
          <a:ea typeface="+mn-ea"/>
          <a:cs typeface="+mn-cs"/>
        </a:defRPr>
      </a:lvl1pPr>
      <a:lvl2pPr marL="4572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b="1" kern="1200">
          <a:solidFill>
            <a:srgbClr val="D74144"/>
          </a:solidFill>
          <a:latin typeface="+mn-lt"/>
          <a:ea typeface="+mn-ea"/>
          <a:cs typeface="+mn-cs"/>
        </a:defRPr>
      </a:lvl2pPr>
      <a:lvl3pPr marL="12573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rgbClr val="212121"/>
          </a:solidFill>
          <a:latin typeface="+mn-lt"/>
          <a:ea typeface="+mn-ea"/>
          <a:cs typeface="+mn-cs"/>
        </a:defRPr>
      </a:lvl3pPr>
      <a:lvl4pPr marL="1657350" marR="0" indent="-28575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600" kern="1200">
          <a:solidFill>
            <a:srgbClr val="212121"/>
          </a:solidFill>
          <a:latin typeface="+mn-lt"/>
          <a:ea typeface="+mn-ea"/>
          <a:cs typeface="+mn-cs"/>
        </a:defRPr>
      </a:lvl4pPr>
      <a:lvl5pPr marL="2114550" marR="0" indent="-28575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itchFamily="2" charset="2"/>
        <a:buChar char="§"/>
        <a:tabLst/>
        <a:defRPr sz="1600" kern="1200">
          <a:solidFill>
            <a:srgbClr val="21212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EDC1A-DD44-E24B-8E43-E2AAB2DCF2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D74144"/>
                </a:solidFill>
              </a:rPr>
              <a:t>Nonprofit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A8849-5C65-2F4C-9B37-4C367EC1CD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9AC7D7"/>
                </a:solidFill>
              </a:rPr>
              <a:t>Planning Your Day of Giving Campaign</a:t>
            </a:r>
          </a:p>
        </p:txBody>
      </p:sp>
    </p:spTree>
    <p:extLst>
      <p:ext uri="{BB962C8B-B14F-4D97-AF65-F5344CB8AC3E}">
        <p14:creationId xmlns:p14="http://schemas.microsoft.com/office/powerpoint/2010/main" val="4086342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50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74144"/>
                </a:solidFill>
              </a:rPr>
              <a:t>Create Your Campaign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357"/>
            <a:ext cx="10515600" cy="520446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AC7D7"/>
                </a:solidFill>
              </a:rPr>
              <a:t>Engage your Board members and other leadership</a:t>
            </a:r>
          </a:p>
          <a:p>
            <a:endParaRPr lang="en-US" sz="1000" dirty="0"/>
          </a:p>
          <a:p>
            <a:pPr marL="4000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Have a Day of Giving kickoff at next Board meeting</a:t>
            </a:r>
          </a:p>
          <a:p>
            <a:pPr marL="114300" lvl="1"/>
            <a:endParaRPr lang="en-US" sz="500" b="0" dirty="0">
              <a:solidFill>
                <a:srgbClr val="212121"/>
              </a:solidFill>
            </a:endParaRPr>
          </a:p>
          <a:p>
            <a:pPr marL="4000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Include your Board in your goals and give planning updates</a:t>
            </a:r>
          </a:p>
          <a:p>
            <a:pPr marL="400050" lvl="1" indent="-285750">
              <a:buFont typeface="Arial" panose="020B0604020202020204" pitchFamily="34" charset="0"/>
              <a:buChar char="•"/>
            </a:pPr>
            <a:endParaRPr lang="en-US" sz="500" b="0" dirty="0">
              <a:solidFill>
                <a:srgbClr val="212121"/>
              </a:solidFill>
            </a:endParaRPr>
          </a:p>
          <a:p>
            <a:pPr marL="4000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Provide Board members with clear opportunities to help you reach Day of Giving goals </a:t>
            </a:r>
          </a:p>
          <a:p>
            <a:pPr marL="1200150" lvl="2" indent="-285750"/>
            <a:r>
              <a:rPr lang="en-US" dirty="0"/>
              <a:t>matching funds</a:t>
            </a:r>
          </a:p>
          <a:p>
            <a:pPr marL="1200150" lvl="2" indent="-285750"/>
            <a:r>
              <a:rPr lang="en-US" dirty="0"/>
              <a:t>social sharing</a:t>
            </a:r>
          </a:p>
          <a:p>
            <a:pPr marL="1200150" lvl="2" indent="-285750"/>
            <a:r>
              <a:rPr lang="en-US" dirty="0"/>
              <a:t>promotion of your/their participation with their networks</a:t>
            </a:r>
          </a:p>
          <a:p>
            <a:pPr marL="1200150" lvl="2" indent="-285750"/>
            <a:endParaRPr lang="en-US" sz="500" dirty="0"/>
          </a:p>
          <a:p>
            <a:pPr marL="4000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Consider Board members for peer-to-peer fundraising to help expand your reach</a:t>
            </a:r>
          </a:p>
          <a:p>
            <a:pPr marL="400050" lvl="1" indent="-285750">
              <a:buFont typeface="Arial" panose="020B0604020202020204" pitchFamily="34" charset="0"/>
              <a:buChar char="•"/>
            </a:pPr>
            <a:endParaRPr lang="en-US" sz="500" b="0" dirty="0">
              <a:solidFill>
                <a:srgbClr val="212121"/>
              </a:solidFill>
            </a:endParaRPr>
          </a:p>
          <a:p>
            <a:pPr marL="4000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Invite Board members to attend in-person events </a:t>
            </a:r>
          </a:p>
          <a:p>
            <a:pPr marL="400050" lvl="1" indent="-285750">
              <a:buFont typeface="Arial" panose="020B0604020202020204" pitchFamily="34" charset="0"/>
              <a:buChar char="•"/>
            </a:pPr>
            <a:endParaRPr lang="en-US" sz="500" b="0" dirty="0">
              <a:solidFill>
                <a:srgbClr val="212121"/>
              </a:solidFill>
            </a:endParaRPr>
          </a:p>
          <a:p>
            <a:pPr marL="4000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Ask Board members to help you personally thank donors</a:t>
            </a:r>
          </a:p>
          <a:p>
            <a:pPr marL="400050" lvl="1" indent="-285750">
              <a:buFont typeface="Arial" panose="020B0604020202020204" pitchFamily="34" charset="0"/>
              <a:buChar char="•"/>
            </a:pPr>
            <a:endParaRPr lang="en-US" sz="500" b="0" dirty="0">
              <a:solidFill>
                <a:srgbClr val="212121"/>
              </a:solidFill>
            </a:endParaRPr>
          </a:p>
          <a:p>
            <a:pPr marL="4000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Thank Board members for their help on Day of Giving and celebrate success</a:t>
            </a:r>
            <a:endParaRPr lang="en-US" sz="2000" b="0" dirty="0">
              <a:solidFill>
                <a:srgbClr val="21212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lvl="2" indent="0">
              <a:buNone/>
            </a:pPr>
            <a:endParaRPr lang="en-US" dirty="0"/>
          </a:p>
          <a:p>
            <a:pPr lvl="2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2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508"/>
            <a:ext cx="10515600" cy="1325563"/>
          </a:xfrm>
        </p:spPr>
        <p:txBody>
          <a:bodyPr/>
          <a:lstStyle/>
          <a:p>
            <a:r>
              <a:rPr lang="en-US" dirty="0"/>
              <a:t>Set Your Goals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357"/>
            <a:ext cx="10515600" cy="5346914"/>
          </a:xfrm>
        </p:spPr>
        <p:txBody>
          <a:bodyPr>
            <a:normAutofit fontScale="92500" lnSpcReduction="10000"/>
          </a:bodyPr>
          <a:lstStyle/>
          <a:p>
            <a:endParaRPr lang="en-US" sz="900" dirty="0"/>
          </a:p>
          <a:p>
            <a:r>
              <a:rPr lang="en-US" b="1" dirty="0"/>
              <a:t>What do you want to accomplish with the Day of Giving Tool</a:t>
            </a:r>
            <a:endParaRPr lang="en-US" sz="5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Raise funds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Social media reach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Recruit volunteers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Engage media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Fully utilize a match or challenge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Board participation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Establish partnership</a:t>
            </a:r>
          </a:p>
          <a:p>
            <a:pPr lvl="1"/>
            <a:endParaRPr lang="en-US" sz="900" dirty="0"/>
          </a:p>
          <a:p>
            <a:r>
              <a:rPr lang="en-US" b="1" dirty="0"/>
              <a:t>Goal statements include a number, an action and an audience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10 new donors will contribute $50 or more each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5 Board members will raise $300 each through their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1 business partner will match employee giving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Raise a $2,000 matching gift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100% utilization of a $2,000 matching gift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10 new community members will register for volunteer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Facebook followers will increase by 10%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Donations received from 50% of current donors</a:t>
            </a:r>
          </a:p>
          <a:p>
            <a:pPr lvl="2" indent="0">
              <a:buNone/>
            </a:pPr>
            <a:endParaRPr lang="en-US" dirty="0"/>
          </a:p>
          <a:p>
            <a:pPr lvl="2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508"/>
            <a:ext cx="10515600" cy="1325563"/>
          </a:xfrm>
        </p:spPr>
        <p:txBody>
          <a:bodyPr/>
          <a:lstStyle/>
          <a:p>
            <a:r>
              <a:rPr lang="en-US" dirty="0"/>
              <a:t>Communicate Your Campaign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357"/>
            <a:ext cx="10515600" cy="5346914"/>
          </a:xfrm>
        </p:spPr>
        <p:txBody>
          <a:bodyPr>
            <a:normAutofit/>
          </a:bodyPr>
          <a:lstStyle/>
          <a:p>
            <a:endParaRPr lang="en-US" sz="900" dirty="0"/>
          </a:p>
          <a:p>
            <a:r>
              <a:rPr lang="en-US" b="1" dirty="0"/>
              <a:t>Many ways to engage your audiences</a:t>
            </a:r>
            <a:endParaRPr lang="en-US" sz="5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Traditional</a:t>
            </a:r>
          </a:p>
          <a:p>
            <a:pPr marL="1543050" lvl="2" indent="-285750"/>
            <a:r>
              <a:rPr lang="en-US" dirty="0"/>
              <a:t>Printed newsletters, mail, postcards</a:t>
            </a:r>
          </a:p>
          <a:p>
            <a:pPr marL="1543050" lvl="2" indent="-285750"/>
            <a:r>
              <a:rPr lang="en-US" dirty="0"/>
              <a:t>Phone calls, live events, in-person visits</a:t>
            </a:r>
          </a:p>
          <a:p>
            <a:pPr marL="1543050" lvl="2" indent="-285750"/>
            <a:r>
              <a:rPr lang="en-US" dirty="0"/>
              <a:t>Onsite gatherings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Digital</a:t>
            </a:r>
          </a:p>
          <a:p>
            <a:pPr marL="1543050" lvl="2" indent="-285750"/>
            <a:r>
              <a:rPr lang="en-US" dirty="0"/>
              <a:t>Website, blogs, individual email</a:t>
            </a:r>
          </a:p>
          <a:p>
            <a:pPr marL="1543050" lvl="2" indent="-285750"/>
            <a:r>
              <a:rPr lang="en-US" dirty="0"/>
              <a:t>Bulk emails</a:t>
            </a:r>
          </a:p>
          <a:p>
            <a:pPr marL="1543050" lvl="2" indent="-285750"/>
            <a:r>
              <a:rPr lang="en-US" dirty="0"/>
              <a:t>Social media</a:t>
            </a:r>
          </a:p>
          <a:p>
            <a:pPr lvl="1"/>
            <a:endParaRPr lang="en-US" sz="900" dirty="0"/>
          </a:p>
          <a:p>
            <a:r>
              <a:rPr lang="en-US" b="1" dirty="0"/>
              <a:t>Considerations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Where do you have a meaningful audience?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Where do your followers know to look for you?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Where do they trust hearing from you?</a:t>
            </a:r>
          </a:p>
          <a:p>
            <a:pPr lvl="2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2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Your Campaign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May message differently with each of your audiences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Major donors, primary partners</a:t>
            </a:r>
          </a:p>
          <a:p>
            <a:pPr lvl="2"/>
            <a:r>
              <a:rPr lang="en-US" dirty="0"/>
              <a:t>Matching gifts opportunities</a:t>
            </a:r>
          </a:p>
          <a:p>
            <a:pPr lvl="2"/>
            <a:r>
              <a:rPr lang="en-US" dirty="0"/>
              <a:t>Lead and closing gift opportunities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Current donors</a:t>
            </a:r>
          </a:p>
          <a:p>
            <a:pPr lvl="2"/>
            <a:r>
              <a:rPr lang="en-US" dirty="0"/>
              <a:t>Make a difference</a:t>
            </a:r>
          </a:p>
          <a:p>
            <a:pPr lvl="2"/>
            <a:r>
              <a:rPr lang="en-US" dirty="0"/>
              <a:t>Engage in a new way</a:t>
            </a:r>
          </a:p>
          <a:p>
            <a:pPr lvl="2"/>
            <a:r>
              <a:rPr lang="en-US" dirty="0"/>
              <a:t>Invite someone to join you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New to you</a:t>
            </a:r>
          </a:p>
          <a:p>
            <a:pPr lvl="2"/>
            <a:r>
              <a:rPr lang="en-US" dirty="0"/>
              <a:t>Ask to join</a:t>
            </a:r>
          </a:p>
          <a:p>
            <a:pPr lvl="2"/>
            <a:r>
              <a:rPr lang="en-US" dirty="0"/>
              <a:t>Become a part of something</a:t>
            </a:r>
          </a:p>
          <a:p>
            <a:pPr lvl="2"/>
            <a:r>
              <a:rPr lang="en-US" dirty="0"/>
              <a:t>Help you win a prize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Your Campaign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Communication activities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Think of reasons to go out to your audiences</a:t>
            </a:r>
          </a:p>
          <a:p>
            <a:pPr lvl="2"/>
            <a:r>
              <a:rPr lang="en-US" sz="1800" dirty="0"/>
              <a:t>Announce participation</a:t>
            </a:r>
          </a:p>
          <a:p>
            <a:pPr lvl="2"/>
            <a:r>
              <a:rPr lang="en-US" sz="1800" dirty="0"/>
              <a:t>Introduce your campaign, provide stories and updates</a:t>
            </a:r>
          </a:p>
          <a:p>
            <a:pPr lvl="2"/>
            <a:r>
              <a:rPr lang="en-US" sz="1800" dirty="0"/>
              <a:t>Make special announcements – prize, partnerships, updates to goal</a:t>
            </a:r>
          </a:p>
          <a:p>
            <a:pPr lvl="2"/>
            <a:r>
              <a:rPr lang="en-US" sz="1800" dirty="0"/>
              <a:t>Opportunities to engage – be one of first 10 donors, helps us raise the last 5%...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lvl="1"/>
            <a:r>
              <a:rPr lang="en-US" dirty="0"/>
              <a:t>Not everyone sees everything you communicate, so its ok to repeat</a:t>
            </a:r>
            <a:endParaRPr lang="en-US" sz="2000" dirty="0"/>
          </a:p>
          <a:p>
            <a:pPr lvl="2"/>
            <a:r>
              <a:rPr lang="en-US" sz="1800" dirty="0"/>
              <a:t>1-2 emails a week with calls to action</a:t>
            </a:r>
          </a:p>
          <a:p>
            <a:pPr lvl="2"/>
            <a:r>
              <a:rPr lang="en-US" sz="1800" dirty="0"/>
              <a:t>5-10 social media post with calls to action</a:t>
            </a:r>
          </a:p>
          <a:p>
            <a:pPr lvl="2"/>
            <a:r>
              <a:rPr lang="en-US" sz="1800" dirty="0"/>
              <a:t>Calls to action – Join, share something, think about something, invite someone, collect items, ask someone, follow us, tweet, listen to something, watch a video, read something, resolve, post…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dirty="0"/>
              <a:t>Mention Day of Giving campaign in regular communications – newsletter, media interviews, volunteer events, staff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lvl="1"/>
            <a:r>
              <a:rPr lang="en-US" dirty="0"/>
              <a:t>Make your audience a part of the campaign: solicit their stories, use their voices, and test their ideas.</a:t>
            </a:r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1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Your Donors Engaged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297"/>
            <a:ext cx="10515600" cy="4238869"/>
          </a:xfrm>
        </p:spPr>
        <p:txBody>
          <a:bodyPr>
            <a:normAutofit/>
          </a:bodyPr>
          <a:lstStyle/>
          <a:p>
            <a:r>
              <a:rPr lang="en-US" b="1" dirty="0"/>
              <a:t>Continue engagement after South Dakota Day of Giving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Thank your supporters right away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Welcome new donors in a meaningful 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Share your results with your supporters. Find something to celebrate.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Use the momentum for end of year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1, 3, 6 month follow up plan</a:t>
            </a:r>
          </a:p>
          <a:p>
            <a:pPr lvl="1"/>
            <a:endParaRPr lang="en-US" dirty="0"/>
          </a:p>
          <a:p>
            <a:r>
              <a:rPr lang="en-US" b="1" dirty="0"/>
              <a:t>Have an appropriate focus on stewardship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Gift acknowledgement for donor records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Recognition for contribution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Report on what their gift made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Keep engaging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F519AE-502F-3F41-8F05-5925563186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16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61C7A-2B24-7A42-B457-B44156D4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Prize Information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1DBAF-0840-134A-8E90-58C8860AA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800" dirty="0"/>
              <a:t>Think about matching and challenge gifts from within your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Credibility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coupons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 near you and ask in advance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regularly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64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D6ED51-E995-684E-83F3-776687DBF9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738" y="0"/>
            <a:ext cx="8474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61C7A-2B24-7A42-B457-B44156D4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SD Gives Prize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3FB12-DB95-AA43-84A6-01D6E92D1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Text/image/chart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1DBAF-0840-134A-8E90-58C8860AA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6D228-2929-E04A-8621-624C8EDA197F}"/>
              </a:ext>
            </a:extLst>
          </p:cNvPr>
          <p:cNvSpPr txBox="1"/>
          <p:nvPr/>
        </p:nvSpPr>
        <p:spPr>
          <a:xfrm>
            <a:off x="261258" y="2541319"/>
            <a:ext cx="43107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Prizes will be awarded before, on and after the Day of Giving.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Some prizes are random – watch Facebook!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Consider the prizes you may want to pursue: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Board involvement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Partnerships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Videos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lvl="1" algn="ctr"/>
            <a:r>
              <a:rPr lang="en-US" dirty="0">
                <a:solidFill>
                  <a:schemeClr val="bg1"/>
                </a:solidFill>
              </a:rPr>
              <a:t>ALL PRIZES GIVE YOU A REASON TO ENGAGE SOMEONE IN YOUR CAMPAIGN</a:t>
            </a:r>
          </a:p>
        </p:txBody>
      </p:sp>
    </p:spTree>
    <p:extLst>
      <p:ext uri="{BB962C8B-B14F-4D97-AF65-F5344CB8AC3E}">
        <p14:creationId xmlns:p14="http://schemas.microsoft.com/office/powerpoint/2010/main" val="1138877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A97F22-DDFE-3B48-9CFB-4BC052506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9680" y="-4004"/>
            <a:ext cx="92994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928F7-DF10-A349-ACDA-EEE751EE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600200"/>
          </a:xfrm>
        </p:spPr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33DE-E69C-0242-B035-ABF15B49B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74377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12121"/>
                </a:solidFill>
              </a:rPr>
              <a:t>Toolkit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12121"/>
                </a:solidFill>
              </a:rPr>
              <a:t>Promotion from SD Gives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12121"/>
                </a:solidFill>
              </a:rPr>
              <a:t>Get active on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12121"/>
                </a:solidFill>
              </a:rPr>
              <a:t>Get together and share your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12121"/>
                </a:solidFill>
              </a:rPr>
              <a:t>Promote each other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12121"/>
                </a:solidFill>
              </a:rPr>
              <a:t>Report on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3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74144"/>
                </a:solidFill>
              </a:rPr>
              <a:t>Today’s Agenda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0706"/>
            <a:ext cx="10515600" cy="439247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b="1" dirty="0">
                <a:solidFill>
                  <a:srgbClr val="9AC7D7"/>
                </a:solidFill>
              </a:rPr>
              <a:t>The Basics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What is a Day of Giving?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Why a South Dakota Day of Giving?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Highlights from the first South Dakota Day of Giving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How it works</a:t>
            </a:r>
          </a:p>
          <a:p>
            <a:pPr marL="457200" indent="-457200">
              <a:buAutoNum type="arabicPeriod"/>
            </a:pPr>
            <a:r>
              <a:rPr lang="en-US" b="1" dirty="0">
                <a:solidFill>
                  <a:srgbClr val="9AC7D7"/>
                </a:solidFill>
              </a:rPr>
              <a:t>Create Your Campaign</a:t>
            </a:r>
          </a:p>
          <a:p>
            <a:r>
              <a:rPr lang="en-US" b="1" dirty="0">
                <a:solidFill>
                  <a:srgbClr val="9AC7D7"/>
                </a:solidFill>
              </a:rPr>
              <a:t>3.    Set Your Goals</a:t>
            </a:r>
          </a:p>
          <a:p>
            <a:pPr marL="457200" indent="-457200">
              <a:buAutoNum type="arabicPeriod" startAt="4"/>
            </a:pPr>
            <a:r>
              <a:rPr lang="en-US" b="1" dirty="0">
                <a:solidFill>
                  <a:srgbClr val="9AC7D7"/>
                </a:solidFill>
              </a:rPr>
              <a:t>Outline Your Communication Plan</a:t>
            </a:r>
          </a:p>
          <a:p>
            <a:pPr marL="457200" indent="-457200">
              <a:buAutoNum type="arabicPeriod" startAt="4"/>
            </a:pPr>
            <a:r>
              <a:rPr lang="en-US" b="1" dirty="0">
                <a:solidFill>
                  <a:srgbClr val="9AC7D7"/>
                </a:solidFill>
              </a:rPr>
              <a:t>Keep Your Donors Engaged</a:t>
            </a:r>
          </a:p>
          <a:p>
            <a:pPr marL="457200" indent="-457200">
              <a:buAutoNum type="arabicPeriod" startAt="4"/>
            </a:pPr>
            <a:r>
              <a:rPr lang="en-US" b="1" dirty="0">
                <a:solidFill>
                  <a:srgbClr val="9AC7D7"/>
                </a:solidFill>
              </a:rPr>
              <a:t>SD Gives Prize Pool</a:t>
            </a:r>
          </a:p>
          <a:p>
            <a:pPr marL="457200" indent="-457200">
              <a:buAutoNum type="arabicPeriod" startAt="4"/>
            </a:pPr>
            <a:r>
              <a:rPr lang="en-US" b="1" dirty="0">
                <a:solidFill>
                  <a:srgbClr val="9AC7D7"/>
                </a:solidFill>
              </a:rPr>
              <a:t>Wrap Up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40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FD0A29-32FE-8A43-A110-DAA61800B2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7815" y="-4763"/>
            <a:ext cx="82721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E61C7A-2B24-7A42-B457-B44156D4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AC7D7"/>
                </a:solidFill>
              </a:rPr>
              <a:t>What Is A</a:t>
            </a:r>
            <a:br>
              <a:rPr lang="en-US" dirty="0">
                <a:solidFill>
                  <a:srgbClr val="9AC7D7"/>
                </a:solidFill>
              </a:rPr>
            </a:br>
            <a:r>
              <a:rPr lang="en-US" dirty="0">
                <a:solidFill>
                  <a:srgbClr val="9AC7D7"/>
                </a:solidFill>
              </a:rPr>
              <a:t>Giving 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1DBAF-0840-134A-8E90-58C8860AA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#GivingTuesday</a:t>
            </a:r>
          </a:p>
          <a:p>
            <a:r>
              <a:rPr lang="en-US" dirty="0"/>
              <a:t>24 hour event</a:t>
            </a:r>
          </a:p>
          <a:p>
            <a:r>
              <a:rPr lang="en-US" dirty="0"/>
              <a:t>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Raise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 new donors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 social media following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Bring in new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Reason to engage donors/leadership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Celebrate generosity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1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1C7A-2B24-7A42-B457-B44156D4B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8163"/>
            <a:ext cx="3932237" cy="1600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AC7D7"/>
                </a:solidFill>
              </a:rPr>
              <a:t>Why A</a:t>
            </a:r>
            <a:br>
              <a:rPr lang="en-US" dirty="0">
                <a:solidFill>
                  <a:srgbClr val="9AC7D7"/>
                </a:solidFill>
              </a:rPr>
            </a:br>
            <a:r>
              <a:rPr lang="en-US" dirty="0">
                <a:solidFill>
                  <a:srgbClr val="9AC7D7"/>
                </a:solidFill>
              </a:rPr>
              <a:t>South Dakota</a:t>
            </a:r>
            <a:br>
              <a:rPr lang="en-US" dirty="0">
                <a:solidFill>
                  <a:srgbClr val="9AC7D7"/>
                </a:solidFill>
              </a:rPr>
            </a:br>
            <a:r>
              <a:rPr lang="en-US" dirty="0">
                <a:solidFill>
                  <a:srgbClr val="9AC7D7"/>
                </a:solidFill>
              </a:rPr>
              <a:t>Day of Giving?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3FB12-DB95-AA43-84A6-01D6E92D1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Text/image/chart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1DBAF-0840-134A-8E90-58C8860AA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76493"/>
            <a:ext cx="3932237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did some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Nonprofits are critical to South Dakota’s community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Nonprofits are looking for new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Nonprofits are looking for new donors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Everyone can be a philanthropist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Its fun and different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E5196-D3BE-F94B-BC9E-FCA3903FD8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014" y="0"/>
            <a:ext cx="1027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D74144"/>
                </a:solidFill>
              </a:rPr>
              <a:t>Highlights from the First </a:t>
            </a:r>
            <a:br>
              <a:rPr lang="en-US" dirty="0">
                <a:solidFill>
                  <a:srgbClr val="D74144"/>
                </a:solidFill>
              </a:rPr>
            </a:br>
            <a:r>
              <a:rPr lang="en-US" dirty="0">
                <a:solidFill>
                  <a:srgbClr val="D74144"/>
                </a:solidFill>
              </a:rPr>
              <a:t>South Dakota Day of Giving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8208"/>
            <a:ext cx="10515600" cy="4392478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D70495-8B1B-CE49-93A1-FB48A9B4264F}"/>
              </a:ext>
            </a:extLst>
          </p:cNvPr>
          <p:cNvSpPr/>
          <p:nvPr/>
        </p:nvSpPr>
        <p:spPr>
          <a:xfrm>
            <a:off x="700643" y="2018805"/>
            <a:ext cx="11103429" cy="4907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AC7D7"/>
              </a:buClr>
              <a:buSzPts val="1100"/>
              <a:buFont typeface="Wingdings" pitchFamily="2" charset="2"/>
              <a:buChar char="Ø"/>
            </a:pPr>
            <a:r>
              <a:rPr lang="en-US" dirty="0">
                <a:solidFill>
                  <a:srgbClr val="9AC7D7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398 nonprofits registered to participate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AC7D7"/>
              </a:buClr>
              <a:buSzPts val="1100"/>
              <a:buFont typeface="Wingdings" pitchFamily="2" charset="2"/>
              <a:buChar char="Ø"/>
            </a:pPr>
            <a:r>
              <a:rPr lang="en-US" dirty="0">
                <a:solidFill>
                  <a:srgbClr val="9AC7D7"/>
                </a:solidFill>
              </a:rPr>
              <a:t>$1.75million raised during the 24-hour Day of Giving period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AC7D7"/>
              </a:buClr>
              <a:buSzPts val="1100"/>
              <a:buFont typeface="Wingdings" pitchFamily="2" charset="2"/>
              <a:buChar char="Ø"/>
            </a:pPr>
            <a:r>
              <a:rPr lang="en-US" dirty="0">
                <a:solidFill>
                  <a:srgbClr val="9AC7D7"/>
                </a:solidFill>
              </a:rPr>
              <a:t>1,368 new donors who had never contributed to a nonprofit made their first financial gift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AC7D7"/>
              </a:buClr>
              <a:buSzPts val="1100"/>
              <a:buFont typeface="Wingdings" pitchFamily="2" charset="2"/>
              <a:buChar char="Ø"/>
            </a:pPr>
            <a:r>
              <a:rPr lang="en-US" dirty="0">
                <a:solidFill>
                  <a:srgbClr val="9AC7D7"/>
                </a:solidFill>
              </a:rPr>
              <a:t>Over half of the reporting nonprofits indicated their social and traditional media read increased significantly as a result of participating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</a:rPr>
              <a:t>7,024 visitors to the SD Gives website on the South Dakota Day of Giving alone;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</a:rPr>
              <a:t>Visitors from 49 states and 14 countries came to the website on the Day of Giving;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</a:rPr>
              <a:t>2,700 Facebook followers were acquired for SD Gives between July-November 2018;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</a:rPr>
              <a:t>81,000 people engaged through posts and shares over Facebook between July-November 2018;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</a:rPr>
              <a:t>2.4 million total Facebook impressions during the month of November for SD Gives;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</a:rPr>
              <a:t>PSAs ran on 11 stations multiple times a day for two weeks prior to the Day of Giving;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12121"/>
                </a:solidFill>
              </a:rPr>
              <a:t>Media outlets in Sioux Falls, Kyle, Rapid City, Spearfish, Mitchell, Pierre and numerous small communities picked up South Dakota Day of Giving stories, including 42 newspaper articles.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36C0A"/>
              </a:buClr>
              <a:buSzPts val="1100"/>
            </a:pPr>
            <a:endParaRPr lang="en-US" dirty="0"/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36C0A"/>
              </a:buClr>
              <a:buSzPts val="1100"/>
            </a:pPr>
            <a:endParaRPr lang="en-US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98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46C81E-EF9B-B74C-A97E-8C15A28C1E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489" y="0"/>
            <a:ext cx="1028346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928F7-DF10-A349-ACDA-EEE751EE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74144"/>
                </a:solidFill>
              </a:rPr>
              <a:t>How It Works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33DE-E69C-0242-B035-ABF15B49B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9AC7D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All SD 501 c3 organizations can participate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Register to be eligible for prizes www.southdakotagives.org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All donations go directly to your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You engage your donors and constituents to make your day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Resources are available to you to download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What you can expect from SD Gives</a:t>
            </a:r>
          </a:p>
        </p:txBody>
      </p:sp>
    </p:spTree>
    <p:extLst>
      <p:ext uri="{BB962C8B-B14F-4D97-AF65-F5344CB8AC3E}">
        <p14:creationId xmlns:p14="http://schemas.microsoft.com/office/powerpoint/2010/main" val="343264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8518A-CBB5-CD47-9212-282CC09AC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055" y="0"/>
            <a:ext cx="83697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C928F7-DF10-A349-ACDA-EEE751EE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14696"/>
            <a:ext cx="3932237" cy="1600200"/>
          </a:xfrm>
        </p:spPr>
        <p:txBody>
          <a:bodyPr/>
          <a:lstStyle/>
          <a:p>
            <a:r>
              <a:rPr lang="en-US" dirty="0">
                <a:solidFill>
                  <a:srgbClr val="D74144"/>
                </a:solidFill>
              </a:rPr>
              <a:t>Getting Started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33DE-E69C-0242-B035-ABF15B49B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07870"/>
            <a:ext cx="3932237" cy="38115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AC7D7"/>
                </a:solidFill>
              </a:rPr>
              <a:t>How do you want to use the Day of Giving tool?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Create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Raise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Identify new donors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Grow social media following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121"/>
                </a:solidFill>
              </a:rPr>
              <a:t>Bring in new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20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74144"/>
                </a:solidFill>
              </a:rPr>
              <a:t>Create Your Campaign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2770"/>
            <a:ext cx="10515600" cy="493871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9AC7D7"/>
                </a:solidFill>
              </a:rPr>
              <a:t>Identify a specific project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Tangible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Specific timeline or time sensitive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Most any donor can imagine their impact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Important to your work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9AC7D7"/>
                </a:solidFill>
              </a:rPr>
              <a:t>What is the opportunity or challenge your project addresses?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More people to serve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Equipment is required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New need identified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More staff or volunteers required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9AC7D7"/>
                </a:solidFill>
              </a:rPr>
              <a:t>What will help you accept the opportunity or meet the challenge?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Launch something</a:t>
            </a:r>
            <a:endParaRPr lang="en-US" sz="2000" b="0" dirty="0">
              <a:solidFill>
                <a:srgbClr val="2121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Build something</a:t>
            </a:r>
            <a:endParaRPr lang="en-US" sz="2000" b="0" dirty="0">
              <a:solidFill>
                <a:srgbClr val="2121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Bring in volunteers</a:t>
            </a:r>
            <a:endParaRPr lang="en-US" sz="2000" b="0" dirty="0">
              <a:solidFill>
                <a:srgbClr val="2121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Purchase something</a:t>
            </a:r>
            <a:endParaRPr lang="en-US" sz="2000" b="0" dirty="0">
              <a:solidFill>
                <a:srgbClr val="2121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212121"/>
                </a:solidFill>
              </a:rPr>
              <a:t>Complete something</a:t>
            </a:r>
            <a:endParaRPr lang="en-US" sz="2000" b="0" dirty="0">
              <a:solidFill>
                <a:srgbClr val="212121"/>
              </a:solidFill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82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90BC-064F-1443-B46B-5FC82D98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50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74144"/>
                </a:solidFill>
              </a:rPr>
              <a:t>Create Your Campaign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2736E-B7F3-B342-8007-CDA3071D9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1259"/>
            <a:ext cx="10515600" cy="519056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9AC7D7"/>
                </a:solidFill>
              </a:rPr>
              <a:t>Who is your audience?</a:t>
            </a:r>
          </a:p>
          <a:p>
            <a:endParaRPr lang="en-US" sz="1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74144"/>
                </a:solidFill>
              </a:rPr>
              <a:t>Who might be interested in your campaign?</a:t>
            </a:r>
          </a:p>
          <a:p>
            <a:pPr marL="1714500" lvl="2" indent="-457200"/>
            <a:r>
              <a:rPr lang="en-US" dirty="0"/>
              <a:t>Past and current donors</a:t>
            </a:r>
          </a:p>
          <a:p>
            <a:pPr marL="1714500" lvl="2" indent="-457200"/>
            <a:r>
              <a:rPr lang="en-US" dirty="0"/>
              <a:t>Social media followers</a:t>
            </a:r>
          </a:p>
          <a:p>
            <a:pPr marL="1714500" lvl="2" indent="-457200"/>
            <a:r>
              <a:rPr lang="en-US" dirty="0"/>
              <a:t>Business partners</a:t>
            </a:r>
          </a:p>
          <a:p>
            <a:pPr marL="1714500" lvl="2" indent="-457200"/>
            <a:r>
              <a:rPr lang="en-US" dirty="0"/>
              <a:t>Clients</a:t>
            </a:r>
          </a:p>
          <a:p>
            <a:pPr marL="1714500" lvl="2" indent="-457200"/>
            <a:r>
              <a:rPr lang="en-US" dirty="0"/>
              <a:t>Volunteers </a:t>
            </a:r>
          </a:p>
          <a:p>
            <a:pPr marL="1714500" lvl="2" indent="-457200"/>
            <a:r>
              <a:rPr lang="en-US" dirty="0"/>
              <a:t>Board members</a:t>
            </a:r>
          </a:p>
          <a:p>
            <a:pPr lvl="2" indent="0">
              <a:buNone/>
            </a:pPr>
            <a:endParaRPr lang="en-US" sz="1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74144"/>
                </a:solidFill>
              </a:rPr>
              <a:t>What might move your audience?</a:t>
            </a:r>
          </a:p>
          <a:p>
            <a:pPr lvl="1"/>
            <a:endParaRPr lang="en-US" sz="1000" dirty="0">
              <a:solidFill>
                <a:srgbClr val="D74144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74144"/>
                </a:solidFill>
              </a:rPr>
              <a:t>Who should share your message?</a:t>
            </a:r>
          </a:p>
          <a:p>
            <a:pPr marL="1714500" lvl="2" indent="-457200"/>
            <a:r>
              <a:rPr lang="en-US" dirty="0"/>
              <a:t>Board member</a:t>
            </a:r>
          </a:p>
          <a:p>
            <a:pPr marL="1714500" lvl="2" indent="-457200"/>
            <a:r>
              <a:rPr lang="en-US" dirty="0"/>
              <a:t>Client</a:t>
            </a:r>
          </a:p>
          <a:p>
            <a:pPr marL="1714500" lvl="2" indent="-457200"/>
            <a:r>
              <a:rPr lang="en-US" dirty="0"/>
              <a:t>Volunteer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D74144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74144"/>
                </a:solidFill>
              </a:rPr>
              <a:t>What is the call to action for your audience?</a:t>
            </a:r>
          </a:p>
          <a:p>
            <a:pPr marL="1714500" lvl="2" indent="-457200"/>
            <a:r>
              <a:rPr lang="en-US" dirty="0"/>
              <a:t>How can various audiences be helpful?</a:t>
            </a:r>
          </a:p>
          <a:p>
            <a:pPr marL="1714500" lvl="2" indent="-457200"/>
            <a:r>
              <a:rPr lang="en-US" dirty="0"/>
              <a:t>Outline a number of of calls to action to use throughout the Day of Giving</a:t>
            </a:r>
          </a:p>
          <a:p>
            <a:pPr marL="1714500" lvl="2" indent="-457200"/>
            <a:r>
              <a:rPr lang="en-US" dirty="0"/>
              <a:t>Join, share something, think about something, invite, collect items, ask someone, </a:t>
            </a:r>
          </a:p>
          <a:p>
            <a:pPr lvl="2" indent="0">
              <a:buNone/>
            </a:pPr>
            <a:r>
              <a:rPr lang="en-US" dirty="0"/>
              <a:t>         follow us, tweet, listen to something, watch a video, read something, resolve, post </a:t>
            </a:r>
          </a:p>
          <a:p>
            <a:pPr lvl="2" indent="0">
              <a:buNone/>
            </a:pPr>
            <a:endParaRPr lang="en-US" dirty="0"/>
          </a:p>
          <a:p>
            <a:pPr lvl="2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6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D Gives">
      <a:dk1>
        <a:srgbClr val="456C65"/>
      </a:dk1>
      <a:lt1>
        <a:srgbClr val="FFFFFF"/>
      </a:lt1>
      <a:dk2>
        <a:srgbClr val="44546A"/>
      </a:dk2>
      <a:lt2>
        <a:srgbClr val="E7E6E6"/>
      </a:lt2>
      <a:accent1>
        <a:srgbClr val="D1807B"/>
      </a:accent1>
      <a:accent2>
        <a:srgbClr val="B9C6AF"/>
      </a:accent2>
      <a:accent3>
        <a:srgbClr val="BDDFEF"/>
      </a:accent3>
      <a:accent4>
        <a:srgbClr val="FFC000"/>
      </a:accent4>
      <a:accent5>
        <a:srgbClr val="5B9BD5"/>
      </a:accent5>
      <a:accent6>
        <a:srgbClr val="70AD47"/>
      </a:accent6>
      <a:hlink>
        <a:srgbClr val="D1807B"/>
      </a:hlink>
      <a:folHlink>
        <a:srgbClr val="D1807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14968</TotalTime>
  <Words>1280</Words>
  <Application>Microsoft Macintosh PowerPoint</Application>
  <PresentationFormat>Widescreen</PresentationFormat>
  <Paragraphs>253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Courier New</vt:lpstr>
      <vt:lpstr>Times New Roman</vt:lpstr>
      <vt:lpstr>Wingdings</vt:lpstr>
      <vt:lpstr>Office Theme</vt:lpstr>
      <vt:lpstr>Nonprofit Training</vt:lpstr>
      <vt:lpstr>Today’s Agenda </vt:lpstr>
      <vt:lpstr>What Is A Giving Day?</vt:lpstr>
      <vt:lpstr>Why A South Dakota Day of Giving?</vt:lpstr>
      <vt:lpstr>Highlights from the First  South Dakota Day of Giving </vt:lpstr>
      <vt:lpstr>How It Works</vt:lpstr>
      <vt:lpstr>Getting Started</vt:lpstr>
      <vt:lpstr>Create Your Campaign </vt:lpstr>
      <vt:lpstr>Create Your Campaign </vt:lpstr>
      <vt:lpstr>Create Your Campaign </vt:lpstr>
      <vt:lpstr>Set Your Goals </vt:lpstr>
      <vt:lpstr>Communicate Your Campaign </vt:lpstr>
      <vt:lpstr>Communicate Your Campaign </vt:lpstr>
      <vt:lpstr>Communicate Your Campaign </vt:lpstr>
      <vt:lpstr>Keep Your Donors Engaged </vt:lpstr>
      <vt:lpstr>Prize Information</vt:lpstr>
      <vt:lpstr>SD Gives Prize Information</vt:lpstr>
      <vt:lpstr>Wrap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Stephens III</dc:creator>
  <cp:lastModifiedBy>Ted Stephens III</cp:lastModifiedBy>
  <cp:revision>103</cp:revision>
  <dcterms:created xsi:type="dcterms:W3CDTF">2018-08-14T21:52:57Z</dcterms:created>
  <dcterms:modified xsi:type="dcterms:W3CDTF">2021-07-19T20:51:46Z</dcterms:modified>
</cp:coreProperties>
</file>